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59" r:id="rId6"/>
    <p:sldId id="260" r:id="rId7"/>
    <p:sldId id="267" r:id="rId8"/>
    <p:sldId id="261" r:id="rId9"/>
    <p:sldId id="262" r:id="rId10"/>
    <p:sldId id="268"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753A82-3E1C-4F32-A7FB-4067346691ED}" v="12" dt="2023-12-14T03:33:33.1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28" autoAdjust="0"/>
    <p:restoredTop sz="94660"/>
  </p:normalViewPr>
  <p:slideViewPr>
    <p:cSldViewPr snapToGrid="0">
      <p:cViewPr varScale="1">
        <p:scale>
          <a:sx n="63" d="100"/>
          <a:sy n="63" d="100"/>
        </p:scale>
        <p:origin x="108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yathri Reddy Sane" userId="ba9383472d1bdfd3" providerId="LiveId" clId="{60753A82-3E1C-4F32-A7FB-4067346691ED}"/>
    <pc:docChg chg="custSel addSld delSld modSld">
      <pc:chgData name="Gayathri Reddy Sane" userId="ba9383472d1bdfd3" providerId="LiveId" clId="{60753A82-3E1C-4F32-A7FB-4067346691ED}" dt="2023-12-14T03:46:47.125" v="200" actId="20577"/>
      <pc:docMkLst>
        <pc:docMk/>
      </pc:docMkLst>
      <pc:sldChg chg="addSp modSp mod setBg">
        <pc:chgData name="Gayathri Reddy Sane" userId="ba9383472d1bdfd3" providerId="LiveId" clId="{60753A82-3E1C-4F32-A7FB-4067346691ED}" dt="2023-12-14T03:46:47.125" v="200" actId="20577"/>
        <pc:sldMkLst>
          <pc:docMk/>
          <pc:sldMk cId="3304600928" sldId="256"/>
        </pc:sldMkLst>
        <pc:spChg chg="mod">
          <ac:chgData name="Gayathri Reddy Sane" userId="ba9383472d1bdfd3" providerId="LiveId" clId="{60753A82-3E1C-4F32-A7FB-4067346691ED}" dt="2023-12-13T18:48:49.423" v="34" actId="26606"/>
          <ac:spMkLst>
            <pc:docMk/>
            <pc:sldMk cId="3304600928" sldId="256"/>
            <ac:spMk id="2" creationId="{F527D100-179D-3C37-3FE7-11A0FD7AA5F0}"/>
          </ac:spMkLst>
        </pc:spChg>
        <pc:spChg chg="mod">
          <ac:chgData name="Gayathri Reddy Sane" userId="ba9383472d1bdfd3" providerId="LiveId" clId="{60753A82-3E1C-4F32-A7FB-4067346691ED}" dt="2023-12-14T03:46:47.125" v="200" actId="20577"/>
          <ac:spMkLst>
            <pc:docMk/>
            <pc:sldMk cId="3304600928" sldId="256"/>
            <ac:spMk id="3" creationId="{6BF1BADB-702C-D0BF-53FF-98C691FD87BC}"/>
          </ac:spMkLst>
        </pc:spChg>
        <pc:spChg chg="add">
          <ac:chgData name="Gayathri Reddy Sane" userId="ba9383472d1bdfd3" providerId="LiveId" clId="{60753A82-3E1C-4F32-A7FB-4067346691ED}" dt="2023-12-13T18:48:49.423" v="34" actId="26606"/>
          <ac:spMkLst>
            <pc:docMk/>
            <pc:sldMk cId="3304600928" sldId="256"/>
            <ac:spMk id="10" creationId="{47942995-B07F-4636-9A06-C6A104B260A8}"/>
          </ac:spMkLst>
        </pc:spChg>
        <pc:spChg chg="add">
          <ac:chgData name="Gayathri Reddy Sane" userId="ba9383472d1bdfd3" providerId="LiveId" clId="{60753A82-3E1C-4F32-A7FB-4067346691ED}" dt="2023-12-13T18:48:49.423" v="34" actId="26606"/>
          <ac:spMkLst>
            <pc:docMk/>
            <pc:sldMk cId="3304600928" sldId="256"/>
            <ac:spMk id="17" creationId="{B81933D1-5615-42C7-9C0B-4EB7105CCE2D}"/>
          </ac:spMkLst>
        </pc:spChg>
        <pc:spChg chg="add">
          <ac:chgData name="Gayathri Reddy Sane" userId="ba9383472d1bdfd3" providerId="LiveId" clId="{60753A82-3E1C-4F32-A7FB-4067346691ED}" dt="2023-12-13T18:48:49.423" v="34" actId="26606"/>
          <ac:spMkLst>
            <pc:docMk/>
            <pc:sldMk cId="3304600928" sldId="256"/>
            <ac:spMk id="19" creationId="{19C9EAEA-39D0-4B0E-A0EB-51E7B26740B1}"/>
          </ac:spMkLst>
        </pc:spChg>
        <pc:grpChg chg="add">
          <ac:chgData name="Gayathri Reddy Sane" userId="ba9383472d1bdfd3" providerId="LiveId" clId="{60753A82-3E1C-4F32-A7FB-4067346691ED}" dt="2023-12-13T18:48:49.423" v="34" actId="26606"/>
          <ac:grpSpMkLst>
            <pc:docMk/>
            <pc:sldMk cId="3304600928" sldId="256"/>
            <ac:grpSpMk id="12" creationId="{032D8612-31EB-44CF-A1D0-14FD4C705424}"/>
          </ac:grpSpMkLst>
        </pc:grpChg>
        <pc:picChg chg="add mod">
          <ac:chgData name="Gayathri Reddy Sane" userId="ba9383472d1bdfd3" providerId="LiveId" clId="{60753A82-3E1C-4F32-A7FB-4067346691ED}" dt="2023-12-13T18:48:49.423" v="34" actId="26606"/>
          <ac:picMkLst>
            <pc:docMk/>
            <pc:sldMk cId="3304600928" sldId="256"/>
            <ac:picMk id="5" creationId="{CCBBE89C-ADC2-B96B-919D-31734735FBC3}"/>
          </ac:picMkLst>
        </pc:picChg>
      </pc:sldChg>
      <pc:sldChg chg="addSp modSp new mod setBg">
        <pc:chgData name="Gayathri Reddy Sane" userId="ba9383472d1bdfd3" providerId="LiveId" clId="{60753A82-3E1C-4F32-A7FB-4067346691ED}" dt="2023-12-14T03:46:38.808" v="199" actId="14100"/>
        <pc:sldMkLst>
          <pc:docMk/>
          <pc:sldMk cId="1737876319" sldId="257"/>
        </pc:sldMkLst>
        <pc:spChg chg="mod">
          <ac:chgData name="Gayathri Reddy Sane" userId="ba9383472d1bdfd3" providerId="LiveId" clId="{60753A82-3E1C-4F32-A7FB-4067346691ED}" dt="2023-12-14T02:08:16.124" v="54"/>
          <ac:spMkLst>
            <pc:docMk/>
            <pc:sldMk cId="1737876319" sldId="257"/>
            <ac:spMk id="2" creationId="{18E556FC-D256-F38D-01C3-A2FAFCE063D1}"/>
          </ac:spMkLst>
        </pc:spChg>
        <pc:spChg chg="mod">
          <ac:chgData name="Gayathri Reddy Sane" userId="ba9383472d1bdfd3" providerId="LiveId" clId="{60753A82-3E1C-4F32-A7FB-4067346691ED}" dt="2023-12-14T03:46:38.808" v="199" actId="14100"/>
          <ac:spMkLst>
            <pc:docMk/>
            <pc:sldMk cId="1737876319" sldId="257"/>
            <ac:spMk id="3" creationId="{7A4D33D5-2AB6-D255-B467-05C9656C659E}"/>
          </ac:spMkLst>
        </pc:spChg>
        <pc:spChg chg="add">
          <ac:chgData name="Gayathri Reddy Sane" userId="ba9383472d1bdfd3" providerId="LiveId" clId="{60753A82-3E1C-4F32-A7FB-4067346691ED}" dt="2023-12-13T18:49:02.212" v="36" actId="26606"/>
          <ac:spMkLst>
            <pc:docMk/>
            <pc:sldMk cId="1737876319" sldId="257"/>
            <ac:spMk id="8" creationId="{4DA718D0-4865-4629-8134-44F68D41D574}"/>
          </ac:spMkLst>
        </pc:spChg>
        <pc:spChg chg="add">
          <ac:chgData name="Gayathri Reddy Sane" userId="ba9383472d1bdfd3" providerId="LiveId" clId="{60753A82-3E1C-4F32-A7FB-4067346691ED}" dt="2023-12-13T18:49:02.212" v="36" actId="26606"/>
          <ac:spMkLst>
            <pc:docMk/>
            <pc:sldMk cId="1737876319" sldId="257"/>
            <ac:spMk id="14" creationId="{CBC4F608-B4B8-48C3-9572-C0F061B1CD99}"/>
          </ac:spMkLst>
        </pc:spChg>
        <pc:grpChg chg="add">
          <ac:chgData name="Gayathri Reddy Sane" userId="ba9383472d1bdfd3" providerId="LiveId" clId="{60753A82-3E1C-4F32-A7FB-4067346691ED}" dt="2023-12-13T18:49:02.212" v="36" actId="26606"/>
          <ac:grpSpMkLst>
            <pc:docMk/>
            <pc:sldMk cId="1737876319" sldId="257"/>
            <ac:grpSpMk id="10" creationId="{65167ED7-6315-43AB-B1B6-C326D5FD8F84}"/>
          </ac:grpSpMkLst>
        </pc:grpChg>
      </pc:sldChg>
      <pc:sldChg chg="modSp add mod">
        <pc:chgData name="Gayathri Reddy Sane" userId="ba9383472d1bdfd3" providerId="LiveId" clId="{60753A82-3E1C-4F32-A7FB-4067346691ED}" dt="2023-12-14T03:39:15.683" v="187" actId="255"/>
        <pc:sldMkLst>
          <pc:docMk/>
          <pc:sldMk cId="3169447743" sldId="258"/>
        </pc:sldMkLst>
        <pc:spChg chg="mod">
          <ac:chgData name="Gayathri Reddy Sane" userId="ba9383472d1bdfd3" providerId="LiveId" clId="{60753A82-3E1C-4F32-A7FB-4067346691ED}" dt="2023-12-14T02:15:31.360" v="101"/>
          <ac:spMkLst>
            <pc:docMk/>
            <pc:sldMk cId="3169447743" sldId="258"/>
            <ac:spMk id="2" creationId="{18E556FC-D256-F38D-01C3-A2FAFCE063D1}"/>
          </ac:spMkLst>
        </pc:spChg>
        <pc:spChg chg="mod">
          <ac:chgData name="Gayathri Reddy Sane" userId="ba9383472d1bdfd3" providerId="LiveId" clId="{60753A82-3E1C-4F32-A7FB-4067346691ED}" dt="2023-12-14T03:39:15.683" v="187" actId="255"/>
          <ac:spMkLst>
            <pc:docMk/>
            <pc:sldMk cId="3169447743" sldId="258"/>
            <ac:spMk id="3" creationId="{7A4D33D5-2AB6-D255-B467-05C9656C659E}"/>
          </ac:spMkLst>
        </pc:spChg>
      </pc:sldChg>
      <pc:sldChg chg="modSp add mod">
        <pc:chgData name="Gayathri Reddy Sane" userId="ba9383472d1bdfd3" providerId="LiveId" clId="{60753A82-3E1C-4F32-A7FB-4067346691ED}" dt="2023-12-14T03:46:22.907" v="198" actId="14100"/>
        <pc:sldMkLst>
          <pc:docMk/>
          <pc:sldMk cId="3718859876" sldId="259"/>
        </pc:sldMkLst>
        <pc:spChg chg="mod">
          <ac:chgData name="Gayathri Reddy Sane" userId="ba9383472d1bdfd3" providerId="LiveId" clId="{60753A82-3E1C-4F32-A7FB-4067346691ED}" dt="2023-12-14T02:15:56.500" v="105"/>
          <ac:spMkLst>
            <pc:docMk/>
            <pc:sldMk cId="3718859876" sldId="259"/>
            <ac:spMk id="2" creationId="{18E556FC-D256-F38D-01C3-A2FAFCE063D1}"/>
          </ac:spMkLst>
        </pc:spChg>
        <pc:spChg chg="mod">
          <ac:chgData name="Gayathri Reddy Sane" userId="ba9383472d1bdfd3" providerId="LiveId" clId="{60753A82-3E1C-4F32-A7FB-4067346691ED}" dt="2023-12-14T03:46:22.907" v="198" actId="14100"/>
          <ac:spMkLst>
            <pc:docMk/>
            <pc:sldMk cId="3718859876" sldId="259"/>
            <ac:spMk id="3" creationId="{7A4D33D5-2AB6-D255-B467-05C9656C659E}"/>
          </ac:spMkLst>
        </pc:spChg>
      </pc:sldChg>
      <pc:sldChg chg="addSp delSp modSp add mod modAnim">
        <pc:chgData name="Gayathri Reddy Sane" userId="ba9383472d1bdfd3" providerId="LiveId" clId="{60753A82-3E1C-4F32-A7FB-4067346691ED}" dt="2023-12-14T03:33:41.887" v="172" actId="14100"/>
        <pc:sldMkLst>
          <pc:docMk/>
          <pc:sldMk cId="3217527796" sldId="260"/>
        </pc:sldMkLst>
        <pc:spChg chg="del mod">
          <ac:chgData name="Gayathri Reddy Sane" userId="ba9383472d1bdfd3" providerId="LiveId" clId="{60753A82-3E1C-4F32-A7FB-4067346691ED}" dt="2023-12-14T03:33:18.821" v="171" actId="478"/>
          <ac:spMkLst>
            <pc:docMk/>
            <pc:sldMk cId="3217527796" sldId="260"/>
            <ac:spMk id="2" creationId="{18E556FC-D256-F38D-01C3-A2FAFCE063D1}"/>
          </ac:spMkLst>
        </pc:spChg>
        <pc:spChg chg="del">
          <ac:chgData name="Gayathri Reddy Sane" userId="ba9383472d1bdfd3" providerId="LiveId" clId="{60753A82-3E1C-4F32-A7FB-4067346691ED}" dt="2023-12-14T03:32:58.546" v="167"/>
          <ac:spMkLst>
            <pc:docMk/>
            <pc:sldMk cId="3217527796" sldId="260"/>
            <ac:spMk id="3" creationId="{7A4D33D5-2AB6-D255-B467-05C9656C659E}"/>
          </ac:spMkLst>
        </pc:spChg>
        <pc:picChg chg="add mod">
          <ac:chgData name="Gayathri Reddy Sane" userId="ba9383472d1bdfd3" providerId="LiveId" clId="{60753A82-3E1C-4F32-A7FB-4067346691ED}" dt="2023-12-14T03:33:41.887" v="172" actId="14100"/>
          <ac:picMkLst>
            <pc:docMk/>
            <pc:sldMk cId="3217527796" sldId="260"/>
            <ac:picMk id="4" creationId="{D8B665FB-8096-7BEB-E546-2A1DC10879FC}"/>
          </ac:picMkLst>
        </pc:picChg>
      </pc:sldChg>
      <pc:sldChg chg="modSp add mod">
        <pc:chgData name="Gayathri Reddy Sane" userId="ba9383472d1bdfd3" providerId="LiveId" clId="{60753A82-3E1C-4F32-A7FB-4067346691ED}" dt="2023-12-14T02:16:26.796" v="126" actId="255"/>
        <pc:sldMkLst>
          <pc:docMk/>
          <pc:sldMk cId="2205063039" sldId="261"/>
        </pc:sldMkLst>
        <pc:spChg chg="mod">
          <ac:chgData name="Gayathri Reddy Sane" userId="ba9383472d1bdfd3" providerId="LiveId" clId="{60753A82-3E1C-4F32-A7FB-4067346691ED}" dt="2023-12-14T02:16:26.796" v="126" actId="255"/>
          <ac:spMkLst>
            <pc:docMk/>
            <pc:sldMk cId="2205063039" sldId="261"/>
            <ac:spMk id="2" creationId="{18E556FC-D256-F38D-01C3-A2FAFCE063D1}"/>
          </ac:spMkLst>
        </pc:spChg>
      </pc:sldChg>
      <pc:sldChg chg="modSp add mod">
        <pc:chgData name="Gayathri Reddy Sane" userId="ba9383472d1bdfd3" providerId="LiveId" clId="{60753A82-3E1C-4F32-A7FB-4067346691ED}" dt="2023-12-14T02:17:20.970" v="130"/>
        <pc:sldMkLst>
          <pc:docMk/>
          <pc:sldMk cId="1528008653" sldId="262"/>
        </pc:sldMkLst>
        <pc:spChg chg="mod">
          <ac:chgData name="Gayathri Reddy Sane" userId="ba9383472d1bdfd3" providerId="LiveId" clId="{60753A82-3E1C-4F32-A7FB-4067346691ED}" dt="2023-12-14T02:17:20.970" v="130"/>
          <ac:spMkLst>
            <pc:docMk/>
            <pc:sldMk cId="1528008653" sldId="262"/>
            <ac:spMk id="2" creationId="{18E556FC-D256-F38D-01C3-A2FAFCE063D1}"/>
          </ac:spMkLst>
        </pc:spChg>
      </pc:sldChg>
      <pc:sldChg chg="modSp add mod">
        <pc:chgData name="Gayathri Reddy Sane" userId="ba9383472d1bdfd3" providerId="LiveId" clId="{60753A82-3E1C-4F32-A7FB-4067346691ED}" dt="2023-12-14T02:21:05.344" v="159"/>
        <pc:sldMkLst>
          <pc:docMk/>
          <pc:sldMk cId="1796283425" sldId="263"/>
        </pc:sldMkLst>
        <pc:spChg chg="mod">
          <ac:chgData name="Gayathri Reddy Sane" userId="ba9383472d1bdfd3" providerId="LiveId" clId="{60753A82-3E1C-4F32-A7FB-4067346691ED}" dt="2023-12-14T02:21:05.344" v="159"/>
          <ac:spMkLst>
            <pc:docMk/>
            <pc:sldMk cId="1796283425" sldId="263"/>
            <ac:spMk id="2" creationId="{18E556FC-D256-F38D-01C3-A2FAFCE063D1}"/>
          </ac:spMkLst>
        </pc:spChg>
      </pc:sldChg>
      <pc:sldChg chg="modSp add mod">
        <pc:chgData name="Gayathri Reddy Sane" userId="ba9383472d1bdfd3" providerId="LiveId" clId="{60753A82-3E1C-4F32-A7FB-4067346691ED}" dt="2023-12-14T02:21:25.959" v="164"/>
        <pc:sldMkLst>
          <pc:docMk/>
          <pc:sldMk cId="2568981173" sldId="264"/>
        </pc:sldMkLst>
        <pc:spChg chg="mod">
          <ac:chgData name="Gayathri Reddy Sane" userId="ba9383472d1bdfd3" providerId="LiveId" clId="{60753A82-3E1C-4F32-A7FB-4067346691ED}" dt="2023-12-14T02:21:25.959" v="164"/>
          <ac:spMkLst>
            <pc:docMk/>
            <pc:sldMk cId="2568981173" sldId="264"/>
            <ac:spMk id="2" creationId="{18E556FC-D256-F38D-01C3-A2FAFCE063D1}"/>
          </ac:spMkLst>
        </pc:spChg>
      </pc:sldChg>
      <pc:sldChg chg="modSp add del mod">
        <pc:chgData name="Gayathri Reddy Sane" userId="ba9383472d1bdfd3" providerId="LiveId" clId="{60753A82-3E1C-4F32-A7FB-4067346691ED}" dt="2023-12-14T03:31:06.260" v="165" actId="2696"/>
        <pc:sldMkLst>
          <pc:docMk/>
          <pc:sldMk cId="3766185136" sldId="265"/>
        </pc:sldMkLst>
        <pc:spChg chg="mod">
          <ac:chgData name="Gayathri Reddy Sane" userId="ba9383472d1bdfd3" providerId="LiveId" clId="{60753A82-3E1C-4F32-A7FB-4067346691ED}" dt="2023-12-14T02:21:08.984" v="160" actId="20577"/>
          <ac:spMkLst>
            <pc:docMk/>
            <pc:sldMk cId="3766185136" sldId="265"/>
            <ac:spMk id="2" creationId="{18E556FC-D256-F38D-01C3-A2FAFCE063D1}"/>
          </ac:spMkLst>
        </pc:spChg>
      </pc:sldChg>
      <pc:sldChg chg="modSp add mod">
        <pc:chgData name="Gayathri Reddy Sane" userId="ba9383472d1bdfd3" providerId="LiveId" clId="{60753A82-3E1C-4F32-A7FB-4067346691ED}" dt="2023-12-14T02:18:08.818" v="154" actId="20577"/>
        <pc:sldMkLst>
          <pc:docMk/>
          <pc:sldMk cId="1061084137" sldId="266"/>
        </pc:sldMkLst>
        <pc:spChg chg="mod">
          <ac:chgData name="Gayathri Reddy Sane" userId="ba9383472d1bdfd3" providerId="LiveId" clId="{60753A82-3E1C-4F32-A7FB-4067346691ED}" dt="2023-12-14T02:18:08.818" v="154" actId="20577"/>
          <ac:spMkLst>
            <pc:docMk/>
            <pc:sldMk cId="1061084137" sldId="266"/>
            <ac:spMk id="2" creationId="{18E556FC-D256-F38D-01C3-A2FAFCE063D1}"/>
          </ac:spMkLst>
        </pc:spChg>
      </pc:sldChg>
    </pc:docChg>
  </pc:docChgLst>
</pc:chgInfo>
</file>

<file path=ppt/media/image1.jpg>
</file>

<file path=ppt/media/image2.png>
</file>

<file path=ppt/media/image3.png>
</file>

<file path=ppt/media/image4.png>
</file>

<file path=ppt/media/image6.wm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05080-FF5D-E2F1-4306-4536B5447B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2D59AA-C11F-89B2-F2D0-B30C0FCCC4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B93BFA-8A96-0D1D-084A-EBC5C22984A0}"/>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898D5796-CCEC-4ADC-A1A4-9E391F0EA6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D73E0-4484-D52E-15A4-FD4C398E156B}"/>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3248852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E1A5D-9FAE-3C5C-089C-15AC8048E09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6A8EC0-4A9E-8BBF-F716-D9374E8688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3081F6-478B-521F-05BE-4192FFE222E3}"/>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864B045E-8CD7-F8CB-1FE2-1E8F8C93ED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D1C8AC-E022-C50F-EDE5-9B6F5492C171}"/>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2301553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101FE8-B755-C864-BC18-84EF380AD3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4CA4369-9647-BD63-8016-7553A55B6B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C1B8A8-4A6A-C204-3245-FB7FACFCF835}"/>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E125BC0F-ACC7-74BF-26AA-30D23C34DB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C7A0ED-2A8C-4D9B-404F-EADA325B9E25}"/>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1528204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65D44-510B-94D9-4300-5E18D0AD23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556EC6-5464-ACFF-EEC4-CAE5438C53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D0D2BD-20B4-2E68-5E8C-431FFCFC80BD}"/>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A31E20F6-A3A8-ABA2-8AD8-9E121F64F9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47F642-9A4B-ABDC-4944-A1A74281BBB5}"/>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2040116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65EF6-5A16-CE42-13EE-E9FE4B2B1E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6CE658-D709-3E0E-2441-DC877B9B03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534689-84A2-5C71-80F7-3D79B6B74354}"/>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B38E9E44-DB04-1A18-7DC4-D61F455B42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99FF2C-3428-3E20-77DB-DBB753F5C482}"/>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1438608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961E1-2EF3-D405-00AA-FE47FF3309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8C6FCA-D443-3286-7FE6-1AAD6D47D8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427522-182F-72F4-0981-7666D244C2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D087C0-5272-9B14-91C0-B00494436C5B}"/>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6" name="Footer Placeholder 5">
            <a:extLst>
              <a:ext uri="{FF2B5EF4-FFF2-40B4-BE49-F238E27FC236}">
                <a16:creationId xmlns:a16="http://schemas.microsoft.com/office/drawing/2014/main" id="{83F644F9-3B4F-3BDD-248C-83F33DEEA7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FF0D21-E6C4-1EDB-F164-2995779EC5FE}"/>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2610592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87F86-C122-88BE-1051-5F61C890B1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D51AC1-F93C-9C1D-A00B-FEEAA4FFDB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3A7A54-EC41-FBE4-C6C4-6800ED30CC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ECA8FD-3682-3F10-092C-C0A14E1F57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F6968E-6EDB-916B-7951-1CFDAE4B40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5EA825-AC92-07E4-49D3-D6186B6DB044}"/>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8" name="Footer Placeholder 7">
            <a:extLst>
              <a:ext uri="{FF2B5EF4-FFF2-40B4-BE49-F238E27FC236}">
                <a16:creationId xmlns:a16="http://schemas.microsoft.com/office/drawing/2014/main" id="{ADDF1B19-6E8C-06FD-BFB6-EF47BE8DAF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477D53-E245-D90D-0356-50A5B113BFEE}"/>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842728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84E90-07E7-0CF7-54AD-7B7F6C41A1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EBC12C-0DC2-0C0E-8FE0-8B8D9CD8645F}"/>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4" name="Footer Placeholder 3">
            <a:extLst>
              <a:ext uri="{FF2B5EF4-FFF2-40B4-BE49-F238E27FC236}">
                <a16:creationId xmlns:a16="http://schemas.microsoft.com/office/drawing/2014/main" id="{489271F4-A38F-9EB4-BFC8-B6C9115D9E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62746A-17DC-6FC9-5B27-2DDBC0DFB81D}"/>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3357385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2C0CA3-36EC-916E-261F-D7577BDEF347}"/>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3" name="Footer Placeholder 2">
            <a:extLst>
              <a:ext uri="{FF2B5EF4-FFF2-40B4-BE49-F238E27FC236}">
                <a16:creationId xmlns:a16="http://schemas.microsoft.com/office/drawing/2014/main" id="{B0471533-2BED-E0F2-1E2A-2CA1E5CF662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A832D0-B1B1-F334-27C4-53BAE8CAD380}"/>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85456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44D55-4A23-92D9-8E78-A6F27DFAF4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DD627A-F713-EDBF-951A-8A211CCE4B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2FF4A6-E00B-ED95-6912-6A42FE5488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6FA27D-134F-73A6-A9FB-57BD95051271}"/>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6" name="Footer Placeholder 5">
            <a:extLst>
              <a:ext uri="{FF2B5EF4-FFF2-40B4-BE49-F238E27FC236}">
                <a16:creationId xmlns:a16="http://schemas.microsoft.com/office/drawing/2014/main" id="{116E0C8E-5967-CE51-9691-5FB6D81EFB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C5E41-44F6-679C-1B1C-B2B59A88D592}"/>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2982283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966C3-43B7-7E83-FEF8-184883B220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E46439-959F-229B-2D06-FF9A72A2A4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E27EF0-CCFE-46D4-2584-96BAFFA02F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51F02-6BF0-1D78-272B-88D9182028FA}"/>
              </a:ext>
            </a:extLst>
          </p:cNvPr>
          <p:cNvSpPr>
            <a:spLocks noGrp="1"/>
          </p:cNvSpPr>
          <p:nvPr>
            <p:ph type="dt" sz="half" idx="10"/>
          </p:nvPr>
        </p:nvSpPr>
        <p:spPr/>
        <p:txBody>
          <a:bodyPr/>
          <a:lstStyle/>
          <a:p>
            <a:fld id="{1150D4D6-7BE7-4BEE-8C5A-1809C3C4CD20}" type="datetimeFigureOut">
              <a:rPr lang="en-US" smtClean="0"/>
              <a:t>12/14/2023</a:t>
            </a:fld>
            <a:endParaRPr lang="en-US"/>
          </a:p>
        </p:txBody>
      </p:sp>
      <p:sp>
        <p:nvSpPr>
          <p:cNvPr id="6" name="Footer Placeholder 5">
            <a:extLst>
              <a:ext uri="{FF2B5EF4-FFF2-40B4-BE49-F238E27FC236}">
                <a16:creationId xmlns:a16="http://schemas.microsoft.com/office/drawing/2014/main" id="{B6CCA2EB-4177-94A9-F909-8E1112A3EB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9A2DBB-B301-A0EA-7663-03CAE5B8D462}"/>
              </a:ext>
            </a:extLst>
          </p:cNvPr>
          <p:cNvSpPr>
            <a:spLocks noGrp="1"/>
          </p:cNvSpPr>
          <p:nvPr>
            <p:ph type="sldNum" sz="quarter" idx="12"/>
          </p:nvPr>
        </p:nvSpPr>
        <p:spPr/>
        <p:txBody>
          <a:bodyPr/>
          <a:lstStyle/>
          <a:p>
            <a:fld id="{FB735E00-5898-4AD2-8353-2A71D6EF3E82}" type="slidenum">
              <a:rPr lang="en-US" smtClean="0"/>
              <a:t>‹#›</a:t>
            </a:fld>
            <a:endParaRPr lang="en-US"/>
          </a:p>
        </p:txBody>
      </p:sp>
    </p:spTree>
    <p:extLst>
      <p:ext uri="{BB962C8B-B14F-4D97-AF65-F5344CB8AC3E}">
        <p14:creationId xmlns:p14="http://schemas.microsoft.com/office/powerpoint/2010/main" val="1716331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F3C9FE-0725-31CB-2C20-783075250A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565325-3925-EFE8-A5E1-695C20B29C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DD1E25-86B1-C131-FE31-8EA61C4F90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50D4D6-7BE7-4BEE-8C5A-1809C3C4CD20}" type="datetimeFigureOut">
              <a:rPr lang="en-US" smtClean="0"/>
              <a:t>12/14/2023</a:t>
            </a:fld>
            <a:endParaRPr lang="en-US"/>
          </a:p>
        </p:txBody>
      </p:sp>
      <p:sp>
        <p:nvSpPr>
          <p:cNvPr id="5" name="Footer Placeholder 4">
            <a:extLst>
              <a:ext uri="{FF2B5EF4-FFF2-40B4-BE49-F238E27FC236}">
                <a16:creationId xmlns:a16="http://schemas.microsoft.com/office/drawing/2014/main" id="{6F3BEF9E-A4D5-BD90-20FF-C71308A05B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0208EC-7CFA-FA5B-11F0-92EC290FD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735E00-5898-4AD2-8353-2A71D6EF3E82}" type="slidenum">
              <a:rPr lang="en-US" smtClean="0"/>
              <a:t>‹#›</a:t>
            </a:fld>
            <a:endParaRPr lang="en-US"/>
          </a:p>
        </p:txBody>
      </p:sp>
    </p:spTree>
    <p:extLst>
      <p:ext uri="{BB962C8B-B14F-4D97-AF65-F5344CB8AC3E}">
        <p14:creationId xmlns:p14="http://schemas.microsoft.com/office/powerpoint/2010/main" val="2282211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w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27D100-179D-3C37-3FE7-11A0FD7AA5F0}"/>
              </a:ext>
            </a:extLst>
          </p:cNvPr>
          <p:cNvSpPr>
            <a:spLocks noGrp="1"/>
          </p:cNvSpPr>
          <p:nvPr>
            <p:ph type="ctrTitle"/>
          </p:nvPr>
        </p:nvSpPr>
        <p:spPr>
          <a:xfrm>
            <a:off x="1113810" y="2960716"/>
            <a:ext cx="4036334" cy="3448248"/>
          </a:xfrm>
        </p:spPr>
        <p:txBody>
          <a:bodyPr anchor="t">
            <a:noAutofit/>
          </a:bodyPr>
          <a:lstStyle/>
          <a:p>
            <a:pPr algn="l"/>
            <a:r>
              <a:rPr lang="en-US" sz="4000" b="0" i="0" u="none" strike="noStrike" baseline="0" dirty="0">
                <a:effectLst>
                  <a:outerShdw blurRad="38100" dist="38100" dir="2700000" algn="tl">
                    <a:srgbClr val="000000">
                      <a:alpha val="43137"/>
                    </a:srgbClr>
                  </a:outerShdw>
                </a:effectLst>
                <a:latin typeface="CMBX12"/>
              </a:rPr>
              <a:t>Sentiment Analysis on Reviews of</a:t>
            </a:r>
            <a:br>
              <a:rPr lang="en-US" sz="4000" b="0" i="0" u="none" strike="noStrike" baseline="0" dirty="0">
                <a:effectLst>
                  <a:outerShdw blurRad="38100" dist="38100" dir="2700000" algn="tl">
                    <a:srgbClr val="000000">
                      <a:alpha val="43137"/>
                    </a:srgbClr>
                  </a:outerShdw>
                </a:effectLst>
                <a:latin typeface="CMBX12"/>
              </a:rPr>
            </a:br>
            <a:r>
              <a:rPr lang="en-US" sz="4000" b="0" i="0" u="none" strike="noStrike" baseline="0" dirty="0">
                <a:effectLst>
                  <a:outerShdw blurRad="38100" dist="38100" dir="2700000" algn="tl">
                    <a:srgbClr val="000000">
                      <a:alpha val="43137"/>
                    </a:srgbClr>
                  </a:outerShdw>
                </a:effectLst>
                <a:latin typeface="CMBX12"/>
              </a:rPr>
              <a:t>Breweries using Text Summarization</a:t>
            </a:r>
            <a:endParaRPr lang="en-US" sz="40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6BF1BADB-702C-D0BF-53FF-98C691FD87BC}"/>
              </a:ext>
            </a:extLst>
          </p:cNvPr>
          <p:cNvSpPr>
            <a:spLocks noGrp="1"/>
          </p:cNvSpPr>
          <p:nvPr>
            <p:ph type="subTitle" idx="1"/>
          </p:nvPr>
        </p:nvSpPr>
        <p:spPr>
          <a:xfrm>
            <a:off x="1113809" y="953037"/>
            <a:ext cx="4036333" cy="1709849"/>
          </a:xfrm>
        </p:spPr>
        <p:txBody>
          <a:bodyPr anchor="b">
            <a:normAutofit/>
          </a:bodyPr>
          <a:lstStyle/>
          <a:p>
            <a:pPr algn="l"/>
            <a:r>
              <a:rPr lang="en-US" b="0" i="0" u="none" strike="noStrike" baseline="0" dirty="0">
                <a:effectLst>
                  <a:outerShdw blurRad="38100" dist="38100" dir="2700000" algn="tl">
                    <a:srgbClr val="000000">
                      <a:alpha val="43137"/>
                    </a:srgbClr>
                  </a:outerShdw>
                </a:effectLst>
                <a:latin typeface="Monotype Corsiva" panose="03010101010201010101" pitchFamily="66" charset="0"/>
              </a:rPr>
              <a:t>Gayathri Reddy Sane</a:t>
            </a:r>
          </a:p>
          <a:p>
            <a:pPr algn="l"/>
            <a:r>
              <a:rPr lang="en-US" b="0" i="0" u="none" strike="noStrike" baseline="0" dirty="0">
                <a:effectLst>
                  <a:outerShdw blurRad="38100" dist="38100" dir="2700000" algn="tl">
                    <a:srgbClr val="000000">
                      <a:alpha val="43137"/>
                    </a:srgbClr>
                  </a:outerShdw>
                </a:effectLst>
                <a:latin typeface="Monotype Corsiva" panose="03010101010201010101" pitchFamily="66" charset="0"/>
              </a:rPr>
              <a:t>L.V. Sai Charan Kothapalli</a:t>
            </a:r>
          </a:p>
          <a:p>
            <a:pPr algn="l"/>
            <a:r>
              <a:rPr lang="en-US" b="0" i="0" u="none" strike="noStrike" baseline="0" dirty="0">
                <a:effectLst>
                  <a:outerShdw blurRad="38100" dist="38100" dir="2700000" algn="tl">
                    <a:srgbClr val="000000">
                      <a:alpha val="43137"/>
                    </a:srgbClr>
                  </a:outerShdw>
                </a:effectLst>
                <a:latin typeface="Monotype Corsiva" panose="03010101010201010101" pitchFamily="66" charset="0"/>
              </a:rPr>
              <a:t>Aishwarya Ramesh</a:t>
            </a:r>
            <a:endParaRPr lang="en-US" dirty="0">
              <a:effectLst>
                <a:outerShdw blurRad="38100" dist="38100" dir="2700000" algn="tl">
                  <a:srgbClr val="000000">
                    <a:alpha val="43137"/>
                  </a:srgbClr>
                </a:outerShdw>
              </a:effectLst>
              <a:latin typeface="Monotype Corsiva" panose="03010101010201010101" pitchFamily="66" charset="0"/>
            </a:endParaRP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tanding next to a machine&#10;&#10;Description automatically generated">
            <a:extLst>
              <a:ext uri="{FF2B5EF4-FFF2-40B4-BE49-F238E27FC236}">
                <a16:creationId xmlns:a16="http://schemas.microsoft.com/office/drawing/2014/main" id="{CCBBE89C-ADC2-B96B-919D-31734735FB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2492" y="1953343"/>
            <a:ext cx="5536001" cy="2892560"/>
          </a:xfrm>
          <a:prstGeom prst="rect">
            <a:avLst/>
          </a:prstGeom>
        </p:spPr>
      </p:pic>
    </p:spTree>
    <p:extLst>
      <p:ext uri="{BB962C8B-B14F-4D97-AF65-F5344CB8AC3E}">
        <p14:creationId xmlns:p14="http://schemas.microsoft.com/office/powerpoint/2010/main" val="3304600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774845"/>
          </a:xfrm>
        </p:spPr>
        <p:txBody>
          <a:bodyPr anchor="b">
            <a:normAutofit/>
          </a:bodyPr>
          <a:lstStyle/>
          <a:p>
            <a:pPr algn="ctr"/>
            <a:r>
              <a:rPr lang="en-US" b="0" i="0" u="none" strike="noStrike" baseline="0" dirty="0">
                <a:effectLst>
                  <a:outerShdw blurRad="38100" dist="38100" dir="2700000" algn="tl">
                    <a:srgbClr val="000000">
                      <a:alpha val="43137"/>
                    </a:srgbClr>
                  </a:outerShdw>
                </a:effectLst>
                <a:latin typeface="CMBX12"/>
              </a:rPr>
              <a:t>Model Training and Evaluation</a:t>
            </a:r>
            <a:endParaRPr lang="en-US"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974519" y="882839"/>
            <a:ext cx="9849751" cy="5608999"/>
          </a:xfrm>
        </p:spPr>
        <p:txBody>
          <a:bodyPr anchor="ctr">
            <a:normAutofit/>
          </a:bodyPr>
          <a:lstStyle/>
          <a:p>
            <a:pPr algn="l"/>
            <a:endParaRPr lang="en-IN" dirty="0">
              <a:solidFill>
                <a:srgbClr val="1C1917"/>
              </a:solidFill>
              <a:latin typeface="-apple-system"/>
            </a:endParaRPr>
          </a:p>
          <a:p>
            <a:endParaRPr lang="en-US" sz="2000" dirty="0"/>
          </a:p>
        </p:txBody>
      </p:sp>
      <p:pic>
        <p:nvPicPr>
          <p:cNvPr id="5" name="Picture 4">
            <a:extLst>
              <a:ext uri="{FF2B5EF4-FFF2-40B4-BE49-F238E27FC236}">
                <a16:creationId xmlns:a16="http://schemas.microsoft.com/office/drawing/2014/main" id="{E0111739-7C2F-7DF3-EF84-0B9E30CDAD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2799" y="1430819"/>
            <a:ext cx="8026400" cy="4349707"/>
          </a:xfrm>
          <a:prstGeom prst="rect">
            <a:avLst/>
          </a:prstGeom>
        </p:spPr>
      </p:pic>
    </p:spTree>
    <p:extLst>
      <p:ext uri="{BB962C8B-B14F-4D97-AF65-F5344CB8AC3E}">
        <p14:creationId xmlns:p14="http://schemas.microsoft.com/office/powerpoint/2010/main" val="79677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178848" y="245801"/>
            <a:ext cx="9849751" cy="1034359"/>
          </a:xfrm>
        </p:spPr>
        <p:txBody>
          <a:bodyPr anchor="b">
            <a:normAutofit/>
          </a:bodyPr>
          <a:lstStyle/>
          <a:p>
            <a:pPr algn="ctr"/>
            <a:r>
              <a:rPr lang="en-US" sz="6600" b="0" i="0" u="none" strike="noStrike" baseline="0" dirty="0">
                <a:effectLst>
                  <a:outerShdw blurRad="38100" dist="38100" dir="2700000" algn="tl">
                    <a:srgbClr val="000000">
                      <a:alpha val="43137"/>
                    </a:srgbClr>
                  </a:outerShdw>
                </a:effectLst>
                <a:latin typeface="CMBX12"/>
              </a:rPr>
              <a:t>Results</a:t>
            </a:r>
            <a:endParaRPr lang="en-US" sz="6600"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106599" y="1009485"/>
            <a:ext cx="9696948" cy="5825358"/>
          </a:xfrm>
        </p:spPr>
        <p:txBody>
          <a:bodyPr anchor="ctr">
            <a:normAutofit/>
          </a:bodyPr>
          <a:lstStyle/>
          <a:p>
            <a:pPr lvl="1" algn="l"/>
            <a:r>
              <a:rPr lang="en-US" b="0" i="0" dirty="0">
                <a:solidFill>
                  <a:srgbClr val="1C1917"/>
                </a:solidFill>
                <a:effectLst/>
                <a:latin typeface="-apple-system"/>
              </a:rPr>
              <a:t>Lexicon method accuracy: 77.1%</a:t>
            </a:r>
          </a:p>
          <a:p>
            <a:pPr marL="742950" lvl="1" indent="-285750" algn="l">
              <a:buFont typeface="Arial" panose="020B0604020202020204" pitchFamily="34" charset="0"/>
              <a:buChar char="•"/>
            </a:pPr>
            <a:r>
              <a:rPr lang="en-US" b="0" i="0" dirty="0">
                <a:solidFill>
                  <a:srgbClr val="1C1917"/>
                </a:solidFill>
                <a:effectLst/>
                <a:latin typeface="-apple-system"/>
              </a:rPr>
              <a:t>Aspect-based analysis: 92.2%</a:t>
            </a:r>
          </a:p>
          <a:p>
            <a:pPr marL="742950" lvl="1" indent="-285750" algn="l">
              <a:buFont typeface="Arial" panose="020B0604020202020204" pitchFamily="34" charset="0"/>
              <a:buChar char="•"/>
            </a:pPr>
            <a:r>
              <a:rPr lang="en-US" b="0" i="0" dirty="0">
                <a:solidFill>
                  <a:srgbClr val="1C1917"/>
                </a:solidFill>
                <a:effectLst/>
                <a:latin typeface="-apple-system"/>
              </a:rPr>
              <a:t>Feature-based analysis: 86.4%                    </a:t>
            </a:r>
          </a:p>
          <a:p>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algn="l"/>
            <a:r>
              <a:rPr lang="en-US" sz="2400" b="0" i="0" u="none" strike="noStrike" baseline="0" dirty="0">
                <a:latin typeface="-apple-system"/>
              </a:rPr>
              <a:t>This paper provided a comprehensive overview of the current state and future directions in the field of Sentiment Analysis, highlighting the significant advances and identifying areas for further research.</a:t>
            </a:r>
            <a:br>
              <a:rPr lang="en-US" dirty="0"/>
            </a:br>
            <a:endParaRPr lang="en-US" sz="2000" dirty="0"/>
          </a:p>
        </p:txBody>
      </p:sp>
      <p:pic>
        <p:nvPicPr>
          <p:cNvPr id="16" name="Picture 15">
            <a:extLst>
              <a:ext uri="{FF2B5EF4-FFF2-40B4-BE49-F238E27FC236}">
                <a16:creationId xmlns:a16="http://schemas.microsoft.com/office/drawing/2014/main" id="{EF8FDF88-E8AC-2D8D-AD83-BA1F0AECD35C}"/>
              </a:ext>
            </a:extLst>
          </p:cNvPr>
          <p:cNvPicPr>
            <a:picLocks noChangeAspect="1"/>
          </p:cNvPicPr>
          <p:nvPr/>
        </p:nvPicPr>
        <p:blipFill>
          <a:blip r:embed="rId2"/>
          <a:stretch>
            <a:fillRect/>
          </a:stretch>
        </p:blipFill>
        <p:spPr>
          <a:xfrm>
            <a:off x="2453721" y="2677816"/>
            <a:ext cx="6233375" cy="2308698"/>
          </a:xfrm>
          <a:prstGeom prst="rect">
            <a:avLst/>
          </a:prstGeom>
        </p:spPr>
      </p:pic>
      <p:graphicFrame>
        <p:nvGraphicFramePr>
          <p:cNvPr id="6" name="Content Placeholder 3">
            <a:extLst>
              <a:ext uri="{FF2B5EF4-FFF2-40B4-BE49-F238E27FC236}">
                <a16:creationId xmlns:a16="http://schemas.microsoft.com/office/drawing/2014/main" id="{C8949F1D-53CC-897F-DE56-B91C2DAA556D}"/>
              </a:ext>
            </a:extLst>
          </p:cNvPr>
          <p:cNvGraphicFramePr>
            <a:graphicFrameLocks noChangeAspect="1"/>
          </p:cNvGraphicFramePr>
          <p:nvPr>
            <p:extLst>
              <p:ext uri="{D42A27DB-BD31-4B8C-83A1-F6EECF244321}">
                <p14:modId xmlns:p14="http://schemas.microsoft.com/office/powerpoint/2010/main" val="1044670242"/>
              </p:ext>
            </p:extLst>
          </p:nvPr>
        </p:nvGraphicFramePr>
        <p:xfrm>
          <a:off x="8836118" y="1445197"/>
          <a:ext cx="1804322" cy="1591312"/>
        </p:xfrm>
        <a:graphic>
          <a:graphicData uri="http://schemas.openxmlformats.org/presentationml/2006/ole">
            <mc:AlternateContent xmlns:mc="http://schemas.openxmlformats.org/markup-compatibility/2006">
              <mc:Choice xmlns:v="urn:schemas-microsoft-com:vml" Requires="v">
                <p:oleObj name="Worksheet" showAsIcon="1" r:id="rId3" imgW="914400" imgH="806400" progId="Excel.Sheet.12">
                  <p:embed/>
                </p:oleObj>
              </mc:Choice>
              <mc:Fallback>
                <p:oleObj name="Worksheet" showAsIcon="1" r:id="rId3" imgW="914400" imgH="806400" progId="Excel.Sheet.12">
                  <p:embed/>
                  <p:pic>
                    <p:nvPicPr>
                      <p:cNvPr id="4" name="Content Placeholder 3">
                        <a:extLst>
                          <a:ext uri="{FF2B5EF4-FFF2-40B4-BE49-F238E27FC236}">
                            <a16:creationId xmlns:a16="http://schemas.microsoft.com/office/drawing/2014/main" id="{8CD6F779-62A5-B45A-53BC-25C0625B3044}"/>
                          </a:ext>
                        </a:extLst>
                      </p:cNvPr>
                      <p:cNvPicPr/>
                      <p:nvPr/>
                    </p:nvPicPr>
                    <p:blipFill>
                      <a:blip r:embed="rId4"/>
                      <a:stretch>
                        <a:fillRect/>
                      </a:stretch>
                    </p:blipFill>
                    <p:spPr>
                      <a:xfrm>
                        <a:off x="8836118" y="1445197"/>
                        <a:ext cx="1804322" cy="1591312"/>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BC0B3E76-82FC-D2D5-EA04-459CDDF61C21}"/>
              </a:ext>
            </a:extLst>
          </p:cNvPr>
          <p:cNvSpPr txBox="1"/>
          <p:nvPr/>
        </p:nvSpPr>
        <p:spPr>
          <a:xfrm>
            <a:off x="8772589" y="939882"/>
            <a:ext cx="1799910" cy="461665"/>
          </a:xfrm>
          <a:prstGeom prst="rect">
            <a:avLst/>
          </a:prstGeom>
          <a:noFill/>
        </p:spPr>
        <p:txBody>
          <a:bodyPr wrap="square" rtlCol="0">
            <a:spAutoFit/>
          </a:bodyPr>
          <a:lstStyle/>
          <a:p>
            <a:pPr algn="ctr"/>
            <a:r>
              <a:rPr lang="en-IN" sz="2400" b="1" i="1" u="sng" dirty="0"/>
              <a:t>Output File</a:t>
            </a:r>
          </a:p>
        </p:txBody>
      </p:sp>
    </p:spTree>
    <p:extLst>
      <p:ext uri="{BB962C8B-B14F-4D97-AF65-F5344CB8AC3E}">
        <p14:creationId xmlns:p14="http://schemas.microsoft.com/office/powerpoint/2010/main" val="1796283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983220"/>
          </a:xfrm>
        </p:spPr>
        <p:txBody>
          <a:bodyPr anchor="b">
            <a:normAutofit/>
          </a:bodyPr>
          <a:lstStyle/>
          <a:p>
            <a:pPr algn="ctr"/>
            <a:r>
              <a:rPr lang="en-US" sz="6000" dirty="0">
                <a:effectLst>
                  <a:outerShdw blurRad="38100" dist="38100" dir="2700000" algn="tl">
                    <a:srgbClr val="000000">
                      <a:alpha val="43137"/>
                    </a:srgbClr>
                  </a:outerShdw>
                </a:effectLst>
              </a:rPr>
              <a:t>Conclusion</a:t>
            </a: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432648" y="1551471"/>
            <a:ext cx="9849751" cy="4544529"/>
          </a:xfrm>
        </p:spPr>
        <p:txBody>
          <a:bodyPr anchor="ctr">
            <a:normAutofit/>
          </a:bodyPr>
          <a:lstStyle/>
          <a:p>
            <a:pPr marL="0" indent="0" algn="just">
              <a:buNone/>
            </a:pPr>
            <a:r>
              <a:rPr lang="en-US" dirty="0">
                <a:latin typeface="-apple-system"/>
              </a:rPr>
              <a:t>Our project was analyzed using three different methodologies: aspect-based analysis (BERT Model), feature-based analysis, and lexicon-based analysis. From the three mentioned models, we can infer that the aspect-based approach, also referred to as fine-granted opinion mining, was more accurate since the texts were separated into distinct categories and the sentiment value and corresponding class were derived based on the classified texts. This makes it possible for us to precisely classify each review into three categories: positive, negative, and neutral.</a:t>
            </a:r>
          </a:p>
        </p:txBody>
      </p:sp>
    </p:spTree>
    <p:extLst>
      <p:ext uri="{BB962C8B-B14F-4D97-AF65-F5344CB8AC3E}">
        <p14:creationId xmlns:p14="http://schemas.microsoft.com/office/powerpoint/2010/main" val="2568981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780020"/>
          </a:xfrm>
        </p:spPr>
        <p:txBody>
          <a:bodyPr anchor="b">
            <a:normAutofit/>
          </a:bodyPr>
          <a:lstStyle/>
          <a:p>
            <a:pPr algn="ctr"/>
            <a:r>
              <a:rPr lang="en-US" dirty="0">
                <a:effectLst>
                  <a:outerShdw blurRad="38100" dist="38100" dir="2700000" algn="tl">
                    <a:srgbClr val="000000">
                      <a:alpha val="43137"/>
                    </a:srgbClr>
                  </a:outerShdw>
                </a:effectLst>
              </a:rPr>
              <a:t>Introduction</a:t>
            </a: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210516" y="1408070"/>
            <a:ext cx="9849751" cy="4976101"/>
          </a:xfrm>
        </p:spPr>
        <p:txBody>
          <a:bodyPr anchor="ctr">
            <a:normAutofit/>
          </a:bodyPr>
          <a:lstStyle/>
          <a:p>
            <a:r>
              <a:rPr lang="en-US" sz="2400" b="0" i="0" dirty="0">
                <a:solidFill>
                  <a:srgbClr val="1C1917"/>
                </a:solidFill>
                <a:effectLst/>
                <a:latin typeface="-apple-system"/>
              </a:rPr>
              <a:t>Sentiment analysis of brewery reviews is important for brewery owners and consumers to understand customer satisfaction and opinions.</a:t>
            </a:r>
          </a:p>
          <a:p>
            <a:r>
              <a:rPr lang="en-US" sz="2400" b="0" i="0" dirty="0">
                <a:solidFill>
                  <a:srgbClr val="1C1917"/>
                </a:solidFill>
                <a:effectLst/>
                <a:latin typeface="-apple-system"/>
              </a:rPr>
              <a:t>Existing research has limitations in accurately capturing sentiment from complex natural language reviews containing sarcasm, technical jargon etc.</a:t>
            </a:r>
          </a:p>
          <a:p>
            <a:r>
              <a:rPr lang="en-US" sz="2400" b="0" i="0" dirty="0">
                <a:solidFill>
                  <a:srgbClr val="1C1917"/>
                </a:solidFill>
                <a:effectLst/>
                <a:latin typeface="-apple-system"/>
              </a:rPr>
              <a:t>This project proposes using advanced NLP techniques like Large Language Models (e.g. BERT) and Deep Learning to classify brewery text reviews as positive, negative or neutral.</a:t>
            </a:r>
          </a:p>
          <a:p>
            <a:r>
              <a:rPr lang="en-US" sz="2400" b="0" i="0" dirty="0">
                <a:solidFill>
                  <a:srgbClr val="1C1917"/>
                </a:solidFill>
                <a:effectLst/>
                <a:latin typeface="-apple-system"/>
              </a:rPr>
              <a:t>Machine learning models will be developed to detect sentiment trends and incorporate contextual cues for more robust analysis.</a:t>
            </a:r>
          </a:p>
          <a:p>
            <a:r>
              <a:rPr lang="en-US" sz="2400" b="0" i="0" dirty="0">
                <a:solidFill>
                  <a:srgbClr val="1C1917"/>
                </a:solidFill>
                <a:effectLst/>
                <a:latin typeface="-apple-system"/>
              </a:rPr>
              <a:t>The project aims to contribute to the growing field of domain-specific sentiment analysis by providing a reliable approach to classify brewery review sentiment with greater nuance.</a:t>
            </a:r>
          </a:p>
          <a:p>
            <a:pPr marL="0" indent="0">
              <a:buNone/>
            </a:pPr>
            <a:endParaRPr lang="en-US" sz="2000" dirty="0"/>
          </a:p>
        </p:txBody>
      </p:sp>
    </p:spTree>
    <p:extLst>
      <p:ext uri="{BB962C8B-B14F-4D97-AF65-F5344CB8AC3E}">
        <p14:creationId xmlns:p14="http://schemas.microsoft.com/office/powerpoint/2010/main" val="1737876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707259"/>
          </a:xfrm>
        </p:spPr>
        <p:txBody>
          <a:bodyPr anchor="b">
            <a:normAutofit/>
          </a:bodyPr>
          <a:lstStyle/>
          <a:p>
            <a:pPr algn="ctr"/>
            <a:r>
              <a:rPr lang="en-US" sz="4000" b="0" i="0" u="none" strike="noStrike" baseline="0" dirty="0">
                <a:effectLst>
                  <a:outerShdw blurRad="38100" dist="38100" dir="2700000" algn="tl">
                    <a:srgbClr val="000000">
                      <a:alpha val="43137"/>
                    </a:srgbClr>
                  </a:outerShdw>
                </a:effectLst>
                <a:latin typeface="CMBX12"/>
              </a:rPr>
              <a:t>Importance of the Problem</a:t>
            </a:r>
            <a:endParaRPr lang="en-US" sz="4000"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282962" y="833119"/>
            <a:ext cx="9849751" cy="6024245"/>
          </a:xfrm>
        </p:spPr>
        <p:txBody>
          <a:bodyPr anchor="ctr">
            <a:normAutofit/>
          </a:bodyPr>
          <a:lstStyle/>
          <a:p>
            <a:r>
              <a:rPr lang="en-US" sz="2400" b="0" i="0" dirty="0">
                <a:solidFill>
                  <a:srgbClr val="1C1917"/>
                </a:solidFill>
                <a:effectLst/>
                <a:latin typeface="-apple-system"/>
              </a:rPr>
              <a:t>Sentiment analysis extracts and understands sentiments from text using NLP and AI to categorize opinions as positive, negative or neutral. It provides business intelligence for decision making.</a:t>
            </a:r>
          </a:p>
          <a:p>
            <a:r>
              <a:rPr lang="en-US" sz="2400" b="0" i="0" dirty="0">
                <a:solidFill>
                  <a:srgbClr val="1C1917"/>
                </a:solidFill>
                <a:effectLst/>
                <a:latin typeface="-apple-system"/>
              </a:rPr>
              <a:t>Sentiment analysis and sentiment classification are two techniques used in opinion mining.</a:t>
            </a:r>
          </a:p>
          <a:p>
            <a:r>
              <a:rPr lang="en-US" sz="2400" b="0" i="0" dirty="0">
                <a:solidFill>
                  <a:srgbClr val="1C1917"/>
                </a:solidFill>
                <a:effectLst/>
                <a:latin typeface="-apple-system"/>
              </a:rPr>
              <a:t>Sentiment analysis of brewery reviews is valuable for brewery owners to understand customer satisfaction, and for consumers to make informed decisions.</a:t>
            </a:r>
          </a:p>
          <a:p>
            <a:r>
              <a:rPr lang="en-US" sz="2400" b="0" i="0" dirty="0">
                <a:solidFill>
                  <a:srgbClr val="1C1917"/>
                </a:solidFill>
                <a:effectLst/>
                <a:latin typeface="-apple-system"/>
              </a:rPr>
              <a:t>This project will enhance sentiment analysis in the brewery review domain specifically, adding to knowledge in specialized sentiment analysis.</a:t>
            </a:r>
          </a:p>
          <a:p>
            <a:r>
              <a:rPr lang="en-US" sz="2400" b="0" i="0" dirty="0">
                <a:solidFill>
                  <a:srgbClr val="1C1917"/>
                </a:solidFill>
                <a:effectLst/>
                <a:latin typeface="-apple-system"/>
              </a:rPr>
              <a:t>Though existing research on sentiment analysis is extensive, there is a need to make techniques more accurate and interpretable. Sentiment analysis has immense value across situations.</a:t>
            </a:r>
          </a:p>
          <a:p>
            <a:pPr marL="0" indent="0">
              <a:buNone/>
            </a:pPr>
            <a:endParaRPr lang="en-US" sz="2000" dirty="0"/>
          </a:p>
        </p:txBody>
      </p:sp>
    </p:spTree>
    <p:extLst>
      <p:ext uri="{BB962C8B-B14F-4D97-AF65-F5344CB8AC3E}">
        <p14:creationId xmlns:p14="http://schemas.microsoft.com/office/powerpoint/2010/main" val="3169447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1308340"/>
          </a:xfrm>
        </p:spPr>
        <p:txBody>
          <a:bodyPr anchor="b">
            <a:normAutofit/>
          </a:bodyPr>
          <a:lstStyle/>
          <a:p>
            <a:pPr algn="ctr"/>
            <a:r>
              <a:rPr lang="en-US" sz="6000" dirty="0">
                <a:effectLst>
                  <a:outerShdw blurRad="38100" dist="38100" dir="2700000" algn="tl">
                    <a:srgbClr val="000000">
                      <a:alpha val="43137"/>
                    </a:srgbClr>
                  </a:outerShdw>
                </a:effectLst>
              </a:rPr>
              <a:t>Approach</a:t>
            </a: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282962" y="1591556"/>
            <a:ext cx="9849751" cy="5050784"/>
          </a:xfrm>
        </p:spPr>
        <p:txBody>
          <a:bodyPr anchor="ctr">
            <a:normAutofit/>
          </a:bodyPr>
          <a:lstStyle/>
          <a:p>
            <a:pPr algn="l">
              <a:buFont typeface="+mj-lt"/>
              <a:buAutoNum type="arabicPeriod"/>
            </a:pPr>
            <a:r>
              <a:rPr lang="en-IN" b="0" i="0" dirty="0">
                <a:solidFill>
                  <a:srgbClr val="1C1917"/>
                </a:solidFill>
                <a:effectLst/>
                <a:latin typeface="-apple-system"/>
              </a:rPr>
              <a:t>Data Collection</a:t>
            </a:r>
          </a:p>
          <a:p>
            <a:pPr algn="l">
              <a:buFont typeface="+mj-lt"/>
              <a:buAutoNum type="arabicPeriod"/>
            </a:pPr>
            <a:r>
              <a:rPr lang="en-IN" b="0" i="0" dirty="0">
                <a:solidFill>
                  <a:srgbClr val="1C1917"/>
                </a:solidFill>
                <a:effectLst/>
                <a:latin typeface="-apple-system"/>
              </a:rPr>
              <a:t>Data Preprocessing</a:t>
            </a:r>
          </a:p>
          <a:p>
            <a:pPr algn="l">
              <a:buFont typeface="+mj-lt"/>
              <a:buAutoNum type="arabicPeriod"/>
            </a:pPr>
            <a:r>
              <a:rPr lang="en-IN" b="0" i="0" dirty="0">
                <a:solidFill>
                  <a:srgbClr val="1C1917"/>
                </a:solidFill>
                <a:effectLst/>
                <a:latin typeface="-apple-system"/>
              </a:rPr>
              <a:t>Model Development</a:t>
            </a:r>
          </a:p>
          <a:p>
            <a:pPr algn="l">
              <a:buFont typeface="+mj-lt"/>
              <a:buAutoNum type="arabicPeriod"/>
            </a:pPr>
            <a:r>
              <a:rPr lang="en-IN" b="0" i="0" dirty="0">
                <a:solidFill>
                  <a:srgbClr val="1C1917"/>
                </a:solidFill>
                <a:effectLst/>
                <a:latin typeface="-apple-system"/>
              </a:rPr>
              <a:t>Model Training and Evaluation</a:t>
            </a:r>
          </a:p>
          <a:p>
            <a:pPr algn="l">
              <a:buFont typeface="+mj-lt"/>
              <a:buAutoNum type="arabicPeriod"/>
            </a:pPr>
            <a:r>
              <a:rPr lang="en-IN" b="0" i="0" dirty="0">
                <a:solidFill>
                  <a:srgbClr val="1C1917"/>
                </a:solidFill>
                <a:effectLst/>
                <a:latin typeface="-apple-system"/>
              </a:rPr>
              <a:t>Testing &amp; Analysis</a:t>
            </a:r>
          </a:p>
          <a:p>
            <a:pPr algn="l">
              <a:buFont typeface="+mj-lt"/>
              <a:buAutoNum type="arabicPeriod"/>
            </a:pPr>
            <a:r>
              <a:rPr lang="en-IN" dirty="0">
                <a:solidFill>
                  <a:srgbClr val="1C1917"/>
                </a:solidFill>
                <a:latin typeface="-apple-system"/>
              </a:rPr>
              <a:t>Results</a:t>
            </a:r>
          </a:p>
          <a:p>
            <a:pPr algn="l">
              <a:buFont typeface="+mj-lt"/>
              <a:buAutoNum type="arabicPeriod"/>
            </a:pPr>
            <a:r>
              <a:rPr lang="en-IN" b="0" i="0" dirty="0">
                <a:solidFill>
                  <a:srgbClr val="1C1917"/>
                </a:solidFill>
                <a:effectLst/>
                <a:latin typeface="-apple-system"/>
              </a:rPr>
              <a:t>Conclusion</a:t>
            </a:r>
            <a:endParaRPr lang="en-US" b="0" i="0" dirty="0">
              <a:solidFill>
                <a:srgbClr val="1C1917"/>
              </a:solidFill>
              <a:effectLst/>
              <a:latin typeface="-apple-system"/>
            </a:endParaRPr>
          </a:p>
          <a:p>
            <a:pPr marL="0" indent="0" algn="l">
              <a:buNone/>
            </a:pPr>
            <a:endParaRPr lang="en-IN" b="0" i="0" dirty="0">
              <a:solidFill>
                <a:srgbClr val="1C1917"/>
              </a:solidFill>
              <a:effectLst/>
              <a:latin typeface="-apple-system"/>
            </a:endParaRPr>
          </a:p>
        </p:txBody>
      </p:sp>
    </p:spTree>
    <p:extLst>
      <p:ext uri="{BB962C8B-B14F-4D97-AF65-F5344CB8AC3E}">
        <p14:creationId xmlns:p14="http://schemas.microsoft.com/office/powerpoint/2010/main" val="1061084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07033"/>
            <a:ext cx="9849751" cy="941047"/>
          </a:xfrm>
        </p:spPr>
        <p:txBody>
          <a:bodyPr anchor="b">
            <a:normAutofit/>
          </a:bodyPr>
          <a:lstStyle/>
          <a:p>
            <a:pPr algn="ctr"/>
            <a:r>
              <a:rPr lang="en-US" b="0" i="0" u="none" strike="noStrike" baseline="0" dirty="0">
                <a:effectLst>
                  <a:outerShdw blurRad="38100" dist="38100" dir="2700000" algn="tl">
                    <a:srgbClr val="000000">
                      <a:alpha val="43137"/>
                    </a:srgbClr>
                  </a:outerShdw>
                </a:effectLst>
                <a:latin typeface="CMBX12"/>
              </a:rPr>
              <a:t>Data Collection</a:t>
            </a:r>
            <a:endParaRPr lang="en-US"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289304" y="129396"/>
            <a:ext cx="9849751" cy="6962284"/>
          </a:xfrm>
        </p:spPr>
        <p:txBody>
          <a:bodyPr anchor="ctr">
            <a:normAutofit/>
          </a:bodyPr>
          <a:lstStyle/>
          <a:p>
            <a:r>
              <a:rPr lang="en-US" sz="1800" b="0" i="0" dirty="0">
                <a:solidFill>
                  <a:srgbClr val="1C1917"/>
                </a:solidFill>
                <a:effectLst/>
                <a:latin typeface="-apple-system"/>
              </a:rPr>
              <a:t>Yelp reviews were scraped as the data source using Microsoft Power Automate to extract all review pages.</a:t>
            </a:r>
          </a:p>
          <a:p>
            <a:r>
              <a:rPr lang="en-US" sz="1800" b="0" i="0" dirty="0">
                <a:solidFill>
                  <a:srgbClr val="1C1917"/>
                </a:solidFill>
                <a:effectLst/>
                <a:latin typeface="-apple-system"/>
              </a:rPr>
              <a:t>Power Automate creates automated workflows (flows) between different applications, connecting them and automating repetitive processes.</a:t>
            </a:r>
          </a:p>
          <a:p>
            <a:r>
              <a:rPr lang="en-US" sz="1800" b="0" i="0" dirty="0">
                <a:solidFill>
                  <a:srgbClr val="1C1917"/>
                </a:solidFill>
                <a:effectLst/>
                <a:latin typeface="-apple-system"/>
              </a:rPr>
              <a:t>Power Automate enhances productivity through workflow automation and streamlined data integration.</a:t>
            </a:r>
          </a:p>
          <a:p>
            <a:r>
              <a:rPr lang="en-US" sz="1800" b="0" i="0" dirty="0">
                <a:solidFill>
                  <a:srgbClr val="1C1917"/>
                </a:solidFill>
                <a:effectLst/>
                <a:latin typeface="-apple-system"/>
              </a:rPr>
              <a:t>The flows are created from scratch or templates, initiating triggers, customizing actions, mapping parameters, testing, troubleshooting permissions, and monitoring execution.</a:t>
            </a:r>
          </a:p>
          <a:p>
            <a:r>
              <a:rPr lang="en-US" sz="1800" b="0" i="0" dirty="0">
                <a:solidFill>
                  <a:srgbClr val="1C1917"/>
                </a:solidFill>
                <a:effectLst/>
                <a:latin typeface="-apple-system"/>
              </a:rPr>
              <a:t>This automation capability streamlines repetitive processes across applications, allowing seamless workflows for tasks like scraping all pages of Yelp reviews in this case.</a:t>
            </a:r>
          </a:p>
          <a:p>
            <a:pPr marL="0" indent="0">
              <a:buNone/>
            </a:pPr>
            <a:endParaRPr lang="en-US" sz="2000" dirty="0"/>
          </a:p>
        </p:txBody>
      </p:sp>
    </p:spTree>
    <p:extLst>
      <p:ext uri="{BB962C8B-B14F-4D97-AF65-F5344CB8AC3E}">
        <p14:creationId xmlns:p14="http://schemas.microsoft.com/office/powerpoint/2010/main" val="3718859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cording">
            <a:hlinkClick r:id="" action="ppaction://media"/>
            <a:extLst>
              <a:ext uri="{FF2B5EF4-FFF2-40B4-BE49-F238E27FC236}">
                <a16:creationId xmlns:a16="http://schemas.microsoft.com/office/drawing/2014/main" id="{D8B665FB-8096-7BEB-E546-2A1DC10879F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06600" y="187953"/>
            <a:ext cx="9553202" cy="5421059"/>
          </a:xfrm>
        </p:spPr>
      </p:pic>
    </p:spTree>
    <p:extLst>
      <p:ext uri="{BB962C8B-B14F-4D97-AF65-F5344CB8AC3E}">
        <p14:creationId xmlns:p14="http://schemas.microsoft.com/office/powerpoint/2010/main" val="3217527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9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1044180"/>
          </a:xfrm>
        </p:spPr>
        <p:txBody>
          <a:bodyPr anchor="b">
            <a:normAutofit/>
          </a:bodyPr>
          <a:lstStyle/>
          <a:p>
            <a:pPr algn="ctr"/>
            <a:r>
              <a:rPr lang="en-US" b="0" i="0" u="none" strike="noStrike" baseline="0" dirty="0">
                <a:effectLst>
                  <a:outerShdw blurRad="38100" dist="38100" dir="2700000" algn="tl">
                    <a:srgbClr val="000000">
                      <a:alpha val="43137"/>
                    </a:srgbClr>
                  </a:outerShdw>
                </a:effectLst>
                <a:latin typeface="CMBX12"/>
              </a:rPr>
              <a:t>Architectural Schematic</a:t>
            </a:r>
            <a:endParaRPr lang="en-US"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1289304" y="1138579"/>
            <a:ext cx="9849751" cy="5608998"/>
          </a:xfrm>
        </p:spPr>
        <p:txBody>
          <a:bodyPr anchor="ctr">
            <a:normAutofit/>
          </a:bodyPr>
          <a:lstStyle/>
          <a:p>
            <a:endParaRPr lang="en-US" sz="1600" b="0" i="0" dirty="0">
              <a:solidFill>
                <a:srgbClr val="1C1917"/>
              </a:solidFill>
              <a:effectLst/>
              <a:latin typeface="-apple-system"/>
            </a:endParaRPr>
          </a:p>
          <a:p>
            <a:r>
              <a:rPr lang="en-US" sz="2000" b="0" i="0" dirty="0">
                <a:solidFill>
                  <a:srgbClr val="1C1917"/>
                </a:solidFill>
                <a:effectLst/>
                <a:latin typeface="-apple-system"/>
              </a:rPr>
              <a:t>Our model architecture is based on a pre-trained BERT encoder for semantic text representation, with an added output layer for sentiment classification.</a:t>
            </a:r>
          </a:p>
          <a:p>
            <a:pPr algn="l"/>
            <a:r>
              <a:rPr lang="en-IN" sz="2000" b="0" i="0" dirty="0">
                <a:solidFill>
                  <a:srgbClr val="1C1917"/>
                </a:solidFill>
                <a:effectLst/>
                <a:latin typeface="-apple-system"/>
              </a:rPr>
              <a:t>Key Components:</a:t>
            </a:r>
          </a:p>
          <a:p>
            <a:pPr lvl="1">
              <a:buFont typeface="+mj-lt"/>
              <a:buAutoNum type="arabicPeriod"/>
            </a:pPr>
            <a:r>
              <a:rPr lang="en-IN" sz="2000" b="0" i="0" dirty="0">
                <a:solidFill>
                  <a:srgbClr val="1C1917"/>
                </a:solidFill>
                <a:effectLst/>
                <a:latin typeface="-apple-system"/>
              </a:rPr>
              <a:t>Input layer - accepts raw text</a:t>
            </a:r>
          </a:p>
          <a:p>
            <a:pPr lvl="1">
              <a:buFont typeface="+mj-lt"/>
              <a:buAutoNum type="arabicPeriod"/>
            </a:pPr>
            <a:r>
              <a:rPr lang="en-IN" sz="2000" b="0" i="0" dirty="0">
                <a:solidFill>
                  <a:srgbClr val="1C1917"/>
                </a:solidFill>
                <a:effectLst/>
                <a:latin typeface="-apple-system"/>
              </a:rPr>
              <a:t>Preprocessing - tokenizes text</a:t>
            </a:r>
          </a:p>
          <a:p>
            <a:pPr lvl="1">
              <a:buFont typeface="+mj-lt"/>
              <a:buAutoNum type="arabicPeriod"/>
            </a:pPr>
            <a:r>
              <a:rPr lang="en-IN" sz="2000" b="0" i="0" dirty="0">
                <a:solidFill>
                  <a:srgbClr val="1C1917"/>
                </a:solidFill>
                <a:effectLst/>
                <a:latin typeface="-apple-system"/>
              </a:rPr>
              <a:t>BERT encoder - encodes semantics into vectors</a:t>
            </a:r>
          </a:p>
          <a:p>
            <a:pPr lvl="1">
              <a:buFont typeface="+mj-lt"/>
              <a:buAutoNum type="arabicPeriod"/>
            </a:pPr>
            <a:r>
              <a:rPr lang="en-IN" sz="2000" b="0" i="0" dirty="0">
                <a:solidFill>
                  <a:srgbClr val="1C1917"/>
                </a:solidFill>
                <a:effectLst/>
                <a:latin typeface="-apple-system"/>
              </a:rPr>
              <a:t>Output layer - makes sentiment prediction</a:t>
            </a:r>
          </a:p>
          <a:p>
            <a:pPr lvl="1">
              <a:buFont typeface="+mj-lt"/>
              <a:buAutoNum type="arabicPeriod"/>
            </a:pPr>
            <a:r>
              <a:rPr lang="en-IN" sz="2000" b="0" i="0" dirty="0">
                <a:solidFill>
                  <a:srgbClr val="1C1917"/>
                </a:solidFill>
                <a:effectLst/>
                <a:latin typeface="-apple-system"/>
              </a:rPr>
              <a:t>Output - predicted sentiment label</a:t>
            </a:r>
          </a:p>
          <a:p>
            <a:pPr algn="l"/>
            <a:r>
              <a:rPr lang="en-IN" sz="2000" b="0" i="0" dirty="0">
                <a:solidFill>
                  <a:srgbClr val="1C1917"/>
                </a:solidFill>
                <a:effectLst/>
                <a:latin typeface="-apple-system"/>
              </a:rPr>
              <a:t>Data flows sequentially through each component to produce the sentiment label output.</a:t>
            </a:r>
          </a:p>
          <a:p>
            <a:pPr algn="l"/>
            <a:r>
              <a:rPr lang="en-US" sz="2000" b="0" i="0" dirty="0">
                <a:solidFill>
                  <a:srgbClr val="1C1917"/>
                </a:solidFill>
                <a:effectLst/>
                <a:latin typeface="-apple-system"/>
              </a:rPr>
              <a:t>Additionally, using a pre-trained BERT model allows us to leverage transfer learning rather than training from scratch, enabling faster experimentation and avoiding extensive computational requirements.</a:t>
            </a:r>
          </a:p>
          <a:p>
            <a:pPr algn="l"/>
            <a:r>
              <a:rPr lang="en-US" sz="2000" b="0" i="0" dirty="0">
                <a:solidFill>
                  <a:srgbClr val="1C1917"/>
                </a:solidFill>
                <a:effectLst/>
                <a:latin typeface="-apple-system"/>
              </a:rPr>
              <a:t>Finally, BERT has achieved state-of-the-art results on sentiment analysis and other NLP tasks, demonstrating effectiveness for text classification.</a:t>
            </a:r>
          </a:p>
          <a:p>
            <a:endParaRPr lang="en-US" sz="1600" b="0" i="0" dirty="0">
              <a:solidFill>
                <a:srgbClr val="1C1917"/>
              </a:solidFill>
              <a:effectLst/>
              <a:latin typeface="-apple-system"/>
            </a:endParaRPr>
          </a:p>
          <a:p>
            <a:endParaRPr lang="en-US" sz="1600" dirty="0"/>
          </a:p>
        </p:txBody>
      </p:sp>
    </p:spTree>
    <p:extLst>
      <p:ext uri="{BB962C8B-B14F-4D97-AF65-F5344CB8AC3E}">
        <p14:creationId xmlns:p14="http://schemas.microsoft.com/office/powerpoint/2010/main" val="1155225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707259"/>
          </a:xfrm>
        </p:spPr>
        <p:txBody>
          <a:bodyPr anchor="b">
            <a:normAutofit/>
          </a:bodyPr>
          <a:lstStyle/>
          <a:p>
            <a:pPr algn="ctr"/>
            <a:r>
              <a:rPr lang="en-US" sz="4000" b="0" i="0" u="none" strike="noStrike" baseline="0" dirty="0">
                <a:effectLst>
                  <a:outerShdw blurRad="38100" dist="38100" dir="2700000" algn="tl">
                    <a:srgbClr val="000000">
                      <a:alpha val="43137"/>
                    </a:srgbClr>
                  </a:outerShdw>
                </a:effectLst>
                <a:latin typeface="CMBX12"/>
              </a:rPr>
              <a:t>Architectural Schematic</a:t>
            </a:r>
            <a:endParaRPr lang="en-US" sz="4000" dirty="0">
              <a:effectLst>
                <a:outerShdw blurRad="38100" dist="38100" dir="2700000" algn="tl">
                  <a:srgbClr val="000000">
                    <a:alpha val="43137"/>
                  </a:srgbClr>
                </a:outerShdw>
              </a:effectLst>
            </a:endParaRPr>
          </a:p>
        </p:txBody>
      </p:sp>
      <p:pic>
        <p:nvPicPr>
          <p:cNvPr id="5" name="Content Placeholder 4" descr="A diagram of a model training&#10;&#10;Description automatically generated">
            <a:extLst>
              <a:ext uri="{FF2B5EF4-FFF2-40B4-BE49-F238E27FC236}">
                <a16:creationId xmlns:a16="http://schemas.microsoft.com/office/drawing/2014/main" id="{5372D15C-E9AE-AFE7-9362-C0A1E5FB76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8080" y="1134194"/>
            <a:ext cx="7508240" cy="5038701"/>
          </a:xfrm>
        </p:spPr>
      </p:pic>
    </p:spTree>
    <p:extLst>
      <p:ext uri="{BB962C8B-B14F-4D97-AF65-F5344CB8AC3E}">
        <p14:creationId xmlns:p14="http://schemas.microsoft.com/office/powerpoint/2010/main" val="2205063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E556FC-D256-F38D-01C3-A2FAFCE063D1}"/>
              </a:ext>
            </a:extLst>
          </p:cNvPr>
          <p:cNvSpPr>
            <a:spLocks noGrp="1"/>
          </p:cNvSpPr>
          <p:nvPr>
            <p:ph type="title"/>
          </p:nvPr>
        </p:nvSpPr>
        <p:spPr>
          <a:xfrm>
            <a:off x="1282963" y="215660"/>
            <a:ext cx="9849751" cy="774845"/>
          </a:xfrm>
        </p:spPr>
        <p:txBody>
          <a:bodyPr anchor="b">
            <a:normAutofit/>
          </a:bodyPr>
          <a:lstStyle/>
          <a:p>
            <a:pPr algn="ctr"/>
            <a:r>
              <a:rPr lang="en-US" b="0" i="0" u="none" strike="noStrike" baseline="0" dirty="0">
                <a:effectLst>
                  <a:outerShdw blurRad="38100" dist="38100" dir="2700000" algn="tl">
                    <a:srgbClr val="000000">
                      <a:alpha val="43137"/>
                    </a:srgbClr>
                  </a:outerShdw>
                </a:effectLst>
                <a:latin typeface="CMBX12"/>
              </a:rPr>
              <a:t>Model Training and Evaluation</a:t>
            </a:r>
            <a:endParaRPr lang="en-US"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A4D33D5-2AB6-D255-B467-05C9656C659E}"/>
              </a:ext>
            </a:extLst>
          </p:cNvPr>
          <p:cNvSpPr>
            <a:spLocks noGrp="1"/>
          </p:cNvSpPr>
          <p:nvPr>
            <p:ph idx="1"/>
          </p:nvPr>
        </p:nvSpPr>
        <p:spPr>
          <a:xfrm>
            <a:off x="974519" y="882839"/>
            <a:ext cx="9849751" cy="5608999"/>
          </a:xfrm>
        </p:spPr>
        <p:txBody>
          <a:bodyPr anchor="ctr">
            <a:normAutofit fontScale="77500" lnSpcReduction="20000"/>
          </a:bodyPr>
          <a:lstStyle/>
          <a:p>
            <a:pPr algn="l"/>
            <a:endParaRPr lang="en-IN" dirty="0">
              <a:solidFill>
                <a:srgbClr val="1C1917"/>
              </a:solidFill>
              <a:latin typeface="-apple-system"/>
            </a:endParaRPr>
          </a:p>
          <a:p>
            <a:pPr algn="l"/>
            <a:r>
              <a:rPr lang="en-IN" sz="2200" dirty="0">
                <a:solidFill>
                  <a:srgbClr val="1C1917"/>
                </a:solidFill>
                <a:latin typeface="-apple-system"/>
              </a:rPr>
              <a:t>T</a:t>
            </a:r>
            <a:r>
              <a:rPr lang="en-IN" sz="2200" b="0" i="0" dirty="0">
                <a:solidFill>
                  <a:srgbClr val="1C1917"/>
                </a:solidFill>
                <a:effectLst/>
                <a:latin typeface="-apple-system"/>
              </a:rPr>
              <a:t>he key information on model training and evaluation:</a:t>
            </a:r>
          </a:p>
          <a:p>
            <a:pPr algn="l"/>
            <a:r>
              <a:rPr lang="en-IN" sz="2200" b="0" i="0" dirty="0">
                <a:solidFill>
                  <a:srgbClr val="1C1917"/>
                </a:solidFill>
                <a:effectLst/>
                <a:latin typeface="-apple-system"/>
              </a:rPr>
              <a:t>Model Training</a:t>
            </a:r>
          </a:p>
          <a:p>
            <a:pPr lvl="1"/>
            <a:r>
              <a:rPr lang="en-IN" sz="2200" b="0" i="0" dirty="0">
                <a:solidFill>
                  <a:srgbClr val="1C1917"/>
                </a:solidFill>
                <a:effectLst/>
                <a:latin typeface="-apple-system"/>
              </a:rPr>
              <a:t>Hardware</a:t>
            </a:r>
          </a:p>
          <a:p>
            <a:pPr marL="1200150" lvl="2" indent="-285750"/>
            <a:r>
              <a:rPr lang="en-IN" sz="2200" b="0" i="0" dirty="0">
                <a:solidFill>
                  <a:srgbClr val="1C1917"/>
                </a:solidFill>
                <a:effectLst/>
                <a:latin typeface="-apple-system"/>
              </a:rPr>
              <a:t>CPU: Intel core i7, 1 GPU</a:t>
            </a:r>
          </a:p>
          <a:p>
            <a:pPr marL="1200150" lvl="2" indent="-285750"/>
            <a:r>
              <a:rPr lang="en-IN" sz="2200" b="0" i="0" dirty="0">
                <a:solidFill>
                  <a:srgbClr val="1C1917"/>
                </a:solidFill>
                <a:effectLst/>
                <a:latin typeface="-apple-system"/>
              </a:rPr>
              <a:t>16GB RAM for faster data processing</a:t>
            </a:r>
          </a:p>
          <a:p>
            <a:pPr marL="1200150" lvl="2" indent="-285750"/>
            <a:r>
              <a:rPr lang="en-IN" sz="2200" b="0" i="0" dirty="0">
                <a:solidFill>
                  <a:srgbClr val="1C1917"/>
                </a:solidFill>
                <a:effectLst/>
                <a:latin typeface="-apple-system"/>
              </a:rPr>
              <a:t>Python environment: Jupyter Notebook, CUDA 10.1</a:t>
            </a:r>
          </a:p>
          <a:p>
            <a:pPr lvl="1"/>
            <a:r>
              <a:rPr lang="en-IN" sz="2200" b="0" i="0" dirty="0">
                <a:solidFill>
                  <a:srgbClr val="1C1917"/>
                </a:solidFill>
                <a:effectLst/>
                <a:latin typeface="-apple-system"/>
              </a:rPr>
              <a:t>Hyperparameters</a:t>
            </a:r>
          </a:p>
          <a:p>
            <a:pPr marL="1200150" lvl="2" indent="-285750"/>
            <a:r>
              <a:rPr lang="en-IN" sz="2200" b="0" i="0" dirty="0">
                <a:solidFill>
                  <a:srgbClr val="1C1917"/>
                </a:solidFill>
                <a:effectLst/>
                <a:latin typeface="-apple-system"/>
              </a:rPr>
              <a:t>BERT Base uncased pre-trained model</a:t>
            </a:r>
          </a:p>
          <a:p>
            <a:pPr marL="1200150" lvl="2" indent="-285750"/>
            <a:r>
              <a:rPr lang="en-IN" sz="2200" b="0" i="0" dirty="0">
                <a:solidFill>
                  <a:srgbClr val="1C1917"/>
                </a:solidFill>
                <a:effectLst/>
                <a:latin typeface="-apple-system"/>
              </a:rPr>
              <a:t>Batch size: 16</a:t>
            </a:r>
          </a:p>
          <a:p>
            <a:pPr marL="1200150" lvl="2" indent="-285750"/>
            <a:r>
              <a:rPr lang="en-IN" sz="2200" b="0" i="0" dirty="0">
                <a:solidFill>
                  <a:srgbClr val="1C1917"/>
                </a:solidFill>
                <a:effectLst/>
                <a:latin typeface="-apple-system"/>
              </a:rPr>
              <a:t>Learning rate: 2e-5</a:t>
            </a:r>
          </a:p>
          <a:p>
            <a:pPr marL="1200150" lvl="2" indent="-285750"/>
            <a:r>
              <a:rPr lang="en-IN" sz="2200" b="0" i="0" dirty="0">
                <a:solidFill>
                  <a:srgbClr val="1C1917"/>
                </a:solidFill>
                <a:effectLst/>
                <a:latin typeface="-apple-system"/>
              </a:rPr>
              <a:t>Number of epochs: 3</a:t>
            </a:r>
          </a:p>
          <a:p>
            <a:pPr algn="l"/>
            <a:r>
              <a:rPr lang="en-IN" sz="2200" b="0" i="0" dirty="0">
                <a:solidFill>
                  <a:srgbClr val="1C1917"/>
                </a:solidFill>
                <a:effectLst/>
                <a:latin typeface="-apple-system"/>
              </a:rPr>
              <a:t>Model Evaluation</a:t>
            </a:r>
          </a:p>
          <a:p>
            <a:pPr lvl="1"/>
            <a:r>
              <a:rPr lang="en-IN" sz="2200" b="0" i="0" dirty="0">
                <a:solidFill>
                  <a:srgbClr val="1C1917"/>
                </a:solidFill>
                <a:effectLst/>
                <a:latin typeface="-apple-system"/>
              </a:rPr>
              <a:t>Data Split</a:t>
            </a:r>
          </a:p>
          <a:p>
            <a:pPr marL="1200150" lvl="2" indent="-285750"/>
            <a:r>
              <a:rPr lang="en-IN" sz="2200" b="0" i="0" dirty="0">
                <a:solidFill>
                  <a:srgbClr val="1C1917"/>
                </a:solidFill>
                <a:effectLst/>
                <a:latin typeface="-apple-system"/>
              </a:rPr>
              <a:t>80% training set for model to learn</a:t>
            </a:r>
          </a:p>
          <a:p>
            <a:pPr marL="1200150" lvl="2" indent="-285750"/>
            <a:r>
              <a:rPr lang="en-IN" sz="2200" b="0" i="0" dirty="0">
                <a:solidFill>
                  <a:srgbClr val="1C1917"/>
                </a:solidFill>
                <a:effectLst/>
                <a:latin typeface="-apple-system"/>
              </a:rPr>
              <a:t>20% testing set to evaluate model performance</a:t>
            </a:r>
          </a:p>
          <a:p>
            <a:pPr lvl="1"/>
            <a:r>
              <a:rPr lang="en-IN" sz="2200" b="0" i="0" dirty="0">
                <a:solidFill>
                  <a:srgbClr val="1C1917"/>
                </a:solidFill>
                <a:effectLst/>
                <a:latin typeface="-apple-system"/>
              </a:rPr>
              <a:t>Evaluation Metrics</a:t>
            </a:r>
          </a:p>
          <a:p>
            <a:pPr marL="1200150" lvl="2" indent="-285750"/>
            <a:r>
              <a:rPr lang="en-IN" sz="2200" b="0" i="0" dirty="0">
                <a:solidFill>
                  <a:srgbClr val="1C1917"/>
                </a:solidFill>
                <a:effectLst/>
                <a:latin typeface="-apple-system"/>
              </a:rPr>
              <a:t>Precision – the proportion of correct positive predictions</a:t>
            </a:r>
          </a:p>
          <a:p>
            <a:pPr marL="1200150" lvl="2" indent="-285750"/>
            <a:r>
              <a:rPr lang="en-IN" sz="2200" b="0" i="0" dirty="0">
                <a:solidFill>
                  <a:srgbClr val="1C1917"/>
                </a:solidFill>
                <a:effectLst/>
                <a:latin typeface="-apple-system"/>
              </a:rPr>
              <a:t>Recall – the proportion of actual positives predicted correctly</a:t>
            </a:r>
          </a:p>
          <a:p>
            <a:pPr marL="1200150" lvl="2" indent="-285750"/>
            <a:r>
              <a:rPr lang="en-IN" sz="2200" b="0" i="0" dirty="0">
                <a:solidFill>
                  <a:srgbClr val="1C1917"/>
                </a:solidFill>
                <a:effectLst/>
                <a:latin typeface="-apple-system"/>
              </a:rPr>
              <a:t>F1-score - harmony mean of precision and recall</a:t>
            </a:r>
          </a:p>
          <a:p>
            <a:pPr marL="1200150" lvl="2" indent="-285750"/>
            <a:r>
              <a:rPr lang="en-IN" sz="2200" b="0" i="0" dirty="0">
                <a:solidFill>
                  <a:srgbClr val="1C1917"/>
                </a:solidFill>
                <a:effectLst/>
                <a:latin typeface="-apple-system"/>
              </a:rPr>
              <a:t>Accuracy - overall categorization accuracy</a:t>
            </a:r>
          </a:p>
          <a:p>
            <a:endParaRPr lang="en-US" sz="2000" dirty="0"/>
          </a:p>
        </p:txBody>
      </p:sp>
    </p:spTree>
    <p:extLst>
      <p:ext uri="{BB962C8B-B14F-4D97-AF65-F5344CB8AC3E}">
        <p14:creationId xmlns:p14="http://schemas.microsoft.com/office/powerpoint/2010/main" val="15280086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1117</TotalTime>
  <Words>758</Words>
  <Application>Microsoft Office PowerPoint</Application>
  <PresentationFormat>Widescreen</PresentationFormat>
  <Paragraphs>79</Paragraphs>
  <Slides>12</Slides>
  <Notes>0</Notes>
  <HiddenSlides>0</HiddenSlides>
  <MMClips>1</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0" baseType="lpstr">
      <vt:lpstr>-apple-system</vt:lpstr>
      <vt:lpstr>Arial</vt:lpstr>
      <vt:lpstr>Calibri</vt:lpstr>
      <vt:lpstr>Calibri Light</vt:lpstr>
      <vt:lpstr>CMBX12</vt:lpstr>
      <vt:lpstr>Monotype Corsiva</vt:lpstr>
      <vt:lpstr>Office Theme</vt:lpstr>
      <vt:lpstr>Microsoft Excel Worksheet</vt:lpstr>
      <vt:lpstr>Sentiment Analysis on Reviews of Breweries using Text Summarization</vt:lpstr>
      <vt:lpstr>Introduction</vt:lpstr>
      <vt:lpstr>Importance of the Problem</vt:lpstr>
      <vt:lpstr>Approach</vt:lpstr>
      <vt:lpstr>Data Collection</vt:lpstr>
      <vt:lpstr>PowerPoint Presentation</vt:lpstr>
      <vt:lpstr>Architectural Schematic</vt:lpstr>
      <vt:lpstr>Architectural Schematic</vt:lpstr>
      <vt:lpstr>Model Training and Evaluation</vt:lpstr>
      <vt:lpstr>Model Training and Evaluation</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Gayathri Reddy Sane</dc:creator>
  <cp:lastModifiedBy>Aishwarya Ramesh</cp:lastModifiedBy>
  <cp:revision>12</cp:revision>
  <dcterms:created xsi:type="dcterms:W3CDTF">2023-12-13T18:42:50Z</dcterms:created>
  <dcterms:modified xsi:type="dcterms:W3CDTF">2023-12-15T01:52:40Z</dcterms:modified>
</cp:coreProperties>
</file>

<file path=docProps/thumbnail.jpeg>
</file>